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4" r:id="rId3"/>
    <p:sldId id="345" r:id="rId4"/>
    <p:sldId id="302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2D6"/>
    <a:srgbClr val="307BCE"/>
    <a:srgbClr val="3A86C4"/>
    <a:srgbClr val="0F1271"/>
    <a:srgbClr val="B5C5D3"/>
    <a:srgbClr val="0000FF"/>
    <a:srgbClr val="00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74015" autoAdjust="0"/>
  </p:normalViewPr>
  <p:slideViewPr>
    <p:cSldViewPr>
      <p:cViewPr varScale="1">
        <p:scale>
          <a:sx n="80" d="100"/>
          <a:sy n="80" d="100"/>
        </p:scale>
        <p:origin x="10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970D3-E422-48B0-9DE7-05BB747977C9}" type="datetimeFigureOut">
              <a:rPr lang="ko-KR" altLang="en-US" smtClean="0"/>
              <a:t>2015-12-17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504DE-3D2D-4E45-8A62-260781B22B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09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03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207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592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850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48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089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228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309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727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4230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652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99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504DE-3D2D-4E45-8A62-260781B22BFF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46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1860694"/>
            <a:ext cx="8280920" cy="14921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accent1"/>
                </a:solidFill>
                <a:effectLst>
                  <a:outerShdw blurRad="38100" dist="38100" dir="2700000" algn="tl">
                    <a:schemeClr val="tx1">
                      <a:lumMod val="50000"/>
                      <a:lumOff val="50000"/>
                      <a:alpha val="43000"/>
                    </a:schemeClr>
                  </a:outerShdw>
                </a:effectLst>
                <a:latin typeface="Arial" panose="020B0604020202020204" pitchFamily="34" charset="0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둘째줄</a:t>
            </a:r>
            <a:endParaRPr lang="en-US" altLang="ko-KR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544" y="3695535"/>
            <a:ext cx="8280920" cy="105086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ko-KR" altLang="en-US" dirty="0" smtClean="0"/>
              <a:t>마스터 부제목 스타일 편집</a:t>
            </a:r>
            <a:endParaRPr lang="en-US" altLang="ko-KR" dirty="0" smtClean="0"/>
          </a:p>
          <a:p>
            <a:r>
              <a:rPr lang="ko-KR" altLang="en-US" dirty="0" smtClean="0"/>
              <a:t>둘째줄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400">
                <a:latin typeface="Times New Roman" pitchFamily="18" charset="0"/>
                <a:ea typeface="+mn-ea"/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5518068"/>
            <a:ext cx="9144000" cy="11875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179512" y="5597386"/>
            <a:ext cx="5328592" cy="102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ko-KR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Virtual</a:t>
            </a:r>
            <a:r>
              <a:rPr lang="en-US" altLang="ko-KR" sz="14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 Machine &amp; Optimization </a:t>
            </a:r>
            <a:r>
              <a:rPr lang="en-US" altLang="ko-KR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Laboratory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ko-KR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School of Electrical Engineering</a:t>
            </a:r>
            <a:endParaRPr lang="en-US" altLang="ko-KR" sz="1400" b="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굴림" charset="-127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ko-KR" sz="14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Seoul National University</a:t>
            </a:r>
            <a:endParaRPr lang="en-US" altLang="ko-KR" sz="1400" b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굴림" charset="-127"/>
            </a:endParaRPr>
          </a:p>
        </p:txBody>
      </p:sp>
      <p:pic>
        <p:nvPicPr>
          <p:cNvPr id="2050" name="Picture 2" descr="http://www.bauhaus21.com/src/data/cheditor4/1309/de95cf8c086b4a4bbfd09cba177ea77e_XyGMNJDW6mBqUMv8vF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355" y="5666962"/>
            <a:ext cx="878297" cy="88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45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623888" indent="-263525">
              <a:buClr>
                <a:schemeClr val="tx2"/>
              </a:buClr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118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70060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762000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8843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720080"/>
          </a:xfrm>
          <a:prstGeom prst="rect">
            <a:avLst/>
          </a:prstGeom>
        </p:spPr>
        <p:txBody>
          <a:bodyPr numCol="1" anchor="ctr"/>
          <a:lstStyle>
            <a:lvl1pPr algn="l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579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7502" y="1530349"/>
            <a:ext cx="796689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문자열 유형을 편집하려면 누르십시오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세째 수준</a:t>
            </a:r>
          </a:p>
          <a:p>
            <a:pPr lvl="3"/>
            <a:r>
              <a:rPr lang="ko-KR" altLang="en-US" dirty="0" err="1" smtClean="0"/>
              <a:t>네째</a:t>
            </a:r>
            <a:r>
              <a:rPr lang="ko-KR" altLang="en-US" dirty="0" smtClean="0"/>
              <a:t>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617476" name="Text Box 4"/>
          <p:cNvSpPr txBox="1">
            <a:spLocks noChangeArrowheads="1"/>
          </p:cNvSpPr>
          <p:nvPr/>
        </p:nvSpPr>
        <p:spPr bwMode="auto">
          <a:xfrm>
            <a:off x="8534400" y="6338888"/>
            <a:ext cx="460375" cy="36671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 eaLnBrk="1" latinLnBrk="1" hangingPunct="1">
              <a:defRPr/>
            </a:pPr>
            <a:fld id="{7408DA19-1474-4E3A-8C8F-4A931CA7E686}" type="slidenum">
              <a:rPr kumimoji="1" lang="en-US" altLang="ko-KR">
                <a:ea typeface="굴림" charset="-127"/>
              </a:rPr>
              <a:pPr algn="r" eaLnBrk="1" latinLnBrk="1" hangingPunct="1">
                <a:defRPr/>
              </a:pPr>
              <a:t>‹#›</a:t>
            </a:fld>
            <a:endParaRPr kumimoji="1" lang="en-US" altLang="ko-KR">
              <a:ea typeface="굴림" charset="-127"/>
            </a:endParaRPr>
          </a:p>
        </p:txBody>
      </p:sp>
      <p:sp>
        <p:nvSpPr>
          <p:cNvPr id="617477" name="Rectangle 5"/>
          <p:cNvSpPr>
            <a:spLocks noChangeArrowheads="1"/>
          </p:cNvSpPr>
          <p:nvPr/>
        </p:nvSpPr>
        <p:spPr bwMode="auto">
          <a:xfrm>
            <a:off x="567503" y="6575425"/>
            <a:ext cx="7966896" cy="45719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17175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ea typeface="+mn-ea"/>
            </a:endParaRPr>
          </a:p>
        </p:txBody>
      </p:sp>
      <p:sp>
        <p:nvSpPr>
          <p:cNvPr id="617478" name="Text Box 6"/>
          <p:cNvSpPr txBox="1">
            <a:spLocks noChangeArrowheads="1"/>
          </p:cNvSpPr>
          <p:nvPr/>
        </p:nvSpPr>
        <p:spPr bwMode="auto">
          <a:xfrm>
            <a:off x="5292080" y="6613525"/>
            <a:ext cx="3746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000" b="1" dirty="0" smtClean="0">
                <a:solidFill>
                  <a:srgbClr val="003366"/>
                </a:solidFill>
                <a:latin typeface="Tahoma" pitchFamily="34" charset="0"/>
                <a:ea typeface="굴림" charset="-127"/>
              </a:rPr>
              <a:t>Virtual</a:t>
            </a:r>
            <a:r>
              <a:rPr lang="en-US" altLang="ko-KR" sz="1000" b="1" baseline="0" dirty="0" smtClean="0">
                <a:solidFill>
                  <a:srgbClr val="003366"/>
                </a:solidFill>
                <a:latin typeface="Tahoma" pitchFamily="34" charset="0"/>
                <a:ea typeface="굴림" charset="-127"/>
              </a:rPr>
              <a:t> Machine &amp; Optimization </a:t>
            </a:r>
            <a:r>
              <a:rPr lang="en-US" altLang="ko-KR" sz="1000" b="1" dirty="0" smtClean="0">
                <a:solidFill>
                  <a:srgbClr val="003366"/>
                </a:solidFill>
                <a:latin typeface="Tahoma" pitchFamily="34" charset="0"/>
                <a:ea typeface="굴림" charset="-127"/>
              </a:rPr>
              <a:t>Laboratory</a:t>
            </a:r>
            <a:endParaRPr lang="en-US" altLang="ko-KR" sz="1000" b="1" dirty="0">
              <a:solidFill>
                <a:srgbClr val="003366"/>
              </a:solidFill>
              <a:latin typeface="Tahoma" pitchFamily="34" charset="0"/>
              <a:ea typeface="굴림" charset="-127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595454" y="-8971"/>
            <a:ext cx="7938946" cy="144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685800" y="291629"/>
            <a:ext cx="7772400" cy="762000"/>
          </a:xfrm>
          <a:prstGeom prst="rect">
            <a:avLst/>
          </a:prstGeom>
        </p:spPr>
        <p:txBody>
          <a:bodyPr anchor="ctr"/>
          <a:lstStyle>
            <a:lvl1pPr algn="l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ea"/>
                <a:ea typeface="+mj-ea"/>
                <a:cs typeface="+mj-cs"/>
              </a:defRPr>
            </a:lvl1pPr>
            <a:lvl2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2pPr>
            <a:lvl3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3pPr>
            <a:lvl4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4pPr>
            <a:lvl5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5pPr>
            <a:lvl6pPr marL="4572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6pPr>
            <a:lvl7pPr marL="9144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7pPr>
            <a:lvl8pPr marL="13716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8pPr>
            <a:lvl9pPr marL="18288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9pPr>
          </a:lstStyle>
          <a:p>
            <a:endParaRPr lang="ko-KR" altLang="en-US" kern="0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567503" y="1196752"/>
            <a:ext cx="7966897" cy="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567502" y="339973"/>
            <a:ext cx="7966897" cy="688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864427" y="-8971"/>
            <a:ext cx="146248" cy="144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718179" y="-8971"/>
            <a:ext cx="146248" cy="144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571931" y="-8487"/>
            <a:ext cx="146248" cy="1440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8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2800" b="1" baseline="0">
          <a:solidFill>
            <a:schemeClr val="tx1">
              <a:lumMod val="65000"/>
              <a:lumOff val="35000"/>
            </a:schemeClr>
          </a:solidFill>
          <a:effectLst/>
          <a:latin typeface="Arial" panose="020B0604020202020204" pitchFamily="34" charset="0"/>
          <a:ea typeface="맑은 고딕" panose="020B0503020000020004" pitchFamily="50" charset="-127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체" pitchFamily="49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체" pitchFamily="49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체" pitchFamily="49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체" pitchFamily="49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체" pitchFamily="49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체" pitchFamily="49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체" pitchFamily="49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체" pitchFamily="49" charset="-127"/>
        </a:defRPr>
      </a:lvl9pPr>
    </p:titleStyle>
    <p:bodyStyle>
      <a:lvl1pPr marL="0" indent="0" algn="l" rtl="0" eaLnBrk="1" fontAlgn="base" latinLnBrk="1" hangingPunct="1">
        <a:spcBef>
          <a:spcPct val="20000"/>
        </a:spcBef>
        <a:spcAft>
          <a:spcPct val="0"/>
        </a:spcAft>
        <a:buFont typeface="Wingdings" pitchFamily="2" charset="2"/>
        <a:buNone/>
        <a:defRPr kumimoji="1" sz="1800" b="1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  <a:cs typeface="+mn-cs"/>
        </a:defRPr>
      </a:lvl1pPr>
      <a:lvl2pPr marL="447675" indent="-261938" algn="l" rtl="0" eaLnBrk="1" fontAlgn="base" latinLnBrk="1" hangingPunct="1">
        <a:spcBef>
          <a:spcPct val="20000"/>
        </a:spcBef>
        <a:spcAft>
          <a:spcPct val="0"/>
        </a:spcAft>
        <a:buFontTx/>
        <a:buBlip>
          <a:blip r:embed="rId7"/>
        </a:buBlip>
        <a:defRPr kumimoji="1" sz="1800" b="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</a:defRPr>
      </a:lvl2pPr>
      <a:lvl3pPr marL="623888" indent="-263525" algn="l" rtl="0" eaLnBrk="1" fontAlgn="base" latinLnBrk="1" hangingPunct="1">
        <a:spcBef>
          <a:spcPct val="20000"/>
        </a:spcBef>
        <a:spcAft>
          <a:spcPct val="0"/>
        </a:spcAft>
        <a:buClrTx/>
        <a:buSzPct val="120000"/>
        <a:buFont typeface="Arial" panose="020B0604020202020204" pitchFamily="34" charset="0"/>
        <a:buChar char="•"/>
        <a:defRPr kumimoji="1" sz="16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</a:defRPr>
      </a:lvl3pPr>
      <a:lvl4pPr marL="984250" indent="-263525" algn="l" rtl="0" eaLnBrk="1" fontAlgn="base" latinLnBrk="1" hangingPunct="1">
        <a:spcBef>
          <a:spcPct val="20000"/>
        </a:spcBef>
        <a:spcAft>
          <a:spcPct val="0"/>
        </a:spcAft>
        <a:buFont typeface="Wingdings" pitchFamily="2" charset="2"/>
        <a:buChar char="ü"/>
        <a:defRPr kumimoji="1" sz="16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</a:defRPr>
      </a:lvl4pPr>
      <a:lvl5pPr marL="1169988" indent="-263525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 baseline="0">
          <a:solidFill>
            <a:schemeClr val="tx1"/>
          </a:solidFill>
          <a:latin typeface="Arial" panose="020B0604020202020204" pitchFamily="34" charset="0"/>
          <a:ea typeface="맑은 고딕" panose="020B0503020000020004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9552" y="2831439"/>
            <a:ext cx="8280920" cy="1050868"/>
          </a:xfrm>
        </p:spPr>
        <p:txBody>
          <a:bodyPr/>
          <a:lstStyle/>
          <a:p>
            <a:r>
              <a:rPr lang="en-US" altLang="ko-KR" dirty="0">
                <a:solidFill>
                  <a:srgbClr val="174576"/>
                </a:solidFill>
                <a:ea typeface="굴림" panose="020B0600000101010101" pitchFamily="50" charset="-127"/>
              </a:rPr>
              <a:t>Thu D. Nguyen, Raj </a:t>
            </a:r>
            <a:r>
              <a:rPr lang="en-US" altLang="ko-KR" dirty="0" err="1">
                <a:solidFill>
                  <a:srgbClr val="174576"/>
                </a:solidFill>
                <a:ea typeface="굴림" panose="020B0600000101010101" pitchFamily="50" charset="-127"/>
              </a:rPr>
              <a:t>Vaswani</a:t>
            </a:r>
            <a:r>
              <a:rPr lang="en-US" altLang="ko-KR" dirty="0">
                <a:solidFill>
                  <a:srgbClr val="174576"/>
                </a:solidFill>
                <a:ea typeface="굴림" panose="020B0600000101010101" pitchFamily="50" charset="-127"/>
              </a:rPr>
              <a:t>, and John </a:t>
            </a:r>
            <a:r>
              <a:rPr lang="en-US" altLang="ko-KR" dirty="0" err="1">
                <a:solidFill>
                  <a:srgbClr val="174576"/>
                </a:solidFill>
                <a:ea typeface="굴림" panose="020B0600000101010101" pitchFamily="50" charset="-127"/>
              </a:rPr>
              <a:t>Zahorjan</a:t>
            </a:r>
            <a:endParaRPr lang="en-US" altLang="ko-KR" dirty="0">
              <a:solidFill>
                <a:srgbClr val="174576"/>
              </a:solidFill>
              <a:ea typeface="굴림" panose="020B0600000101010101" pitchFamily="50" charset="-127"/>
            </a:endParaRPr>
          </a:p>
          <a:p>
            <a:r>
              <a:rPr lang="en-US" altLang="ko-KR" dirty="0">
                <a:solidFill>
                  <a:srgbClr val="174576"/>
                </a:solidFill>
                <a:ea typeface="굴림" panose="020B0600000101010101" pitchFamily="50" charset="-127"/>
              </a:rPr>
              <a:t>University of </a:t>
            </a:r>
            <a:r>
              <a:rPr lang="en-US" altLang="ko-KR" dirty="0" smtClean="0">
                <a:solidFill>
                  <a:srgbClr val="174576"/>
                </a:solidFill>
                <a:ea typeface="굴림" panose="020B0600000101010101" pitchFamily="50" charset="-127"/>
              </a:rPr>
              <a:t>Washington</a:t>
            </a:r>
          </a:p>
          <a:p>
            <a:endParaRPr lang="en-US" altLang="ko-KR" dirty="0">
              <a:solidFill>
                <a:srgbClr val="174576"/>
              </a:solidFill>
              <a:ea typeface="굴림" panose="020B0600000101010101" pitchFamily="50" charset="-127"/>
            </a:endParaRPr>
          </a:p>
          <a:p>
            <a:r>
              <a:rPr lang="en-US" altLang="ko-KR" dirty="0" smtClean="0"/>
              <a:t>Presenter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Minsu</a:t>
            </a:r>
            <a:r>
              <a:rPr lang="en-US" altLang="ko-KR" dirty="0" smtClean="0"/>
              <a:t> Kim</a:t>
            </a:r>
            <a:endParaRPr lang="en-US" altLang="ko-KR" dirty="0"/>
          </a:p>
          <a:p>
            <a:r>
              <a:rPr lang="en-US" altLang="ko-KR" dirty="0" smtClean="0"/>
              <a:t>17 </a:t>
            </a:r>
            <a:r>
              <a:rPr lang="en-US" altLang="ko-KR" dirty="0" smtClean="0"/>
              <a:t>Dec</a:t>
            </a:r>
            <a:r>
              <a:rPr lang="en-US" altLang="ko-KR" dirty="0" smtClean="0"/>
              <a:t> </a:t>
            </a:r>
            <a:r>
              <a:rPr lang="en-US" altLang="ko-KR" dirty="0"/>
              <a:t>2015</a:t>
            </a:r>
          </a:p>
          <a:p>
            <a:endParaRPr lang="ko-KR" alt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-508" y="1052736"/>
            <a:ext cx="9217024" cy="14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 baseline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+mj-cs"/>
              </a:defRPr>
            </a:lvl1pPr>
            <a:lvl2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2pPr>
            <a:lvl3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3pPr>
            <a:lvl4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4pPr>
            <a:lvl5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5pPr>
            <a:lvl6pPr marL="4572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6pPr>
            <a:lvl7pPr marL="9144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7pPr>
            <a:lvl8pPr marL="13716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8pPr>
            <a:lvl9pPr marL="18288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체" pitchFamily="49" charset="-127"/>
              </a:defRPr>
            </a:lvl9pPr>
          </a:lstStyle>
          <a:p>
            <a:r>
              <a:rPr lang="en-US" altLang="ko-KR" sz="3200" kern="0" dirty="0">
                <a:effectLst>
                  <a:outerShdw blurRad="50800" dist="38100" dir="2700000" algn="tl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+mj-lt"/>
              </a:rPr>
              <a:t>Maximizing Speedup through</a:t>
            </a:r>
            <a:br>
              <a:rPr lang="en-US" altLang="ko-KR" sz="3200" kern="0" dirty="0">
                <a:effectLst>
                  <a:outerShdw blurRad="50800" dist="38100" dir="2700000" algn="tl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+mj-lt"/>
              </a:rPr>
            </a:br>
            <a:r>
              <a:rPr lang="en-US" altLang="ko-KR" sz="3200" kern="0" dirty="0">
                <a:effectLst>
                  <a:outerShdw blurRad="50800" dist="38100" dir="2700000" algn="tl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+mj-lt"/>
              </a:rPr>
              <a:t>Self-Tuning of Processor Allocation</a:t>
            </a:r>
            <a:endParaRPr lang="ko-KR" altLang="en-US" sz="3200" kern="0" dirty="0">
              <a:effectLst>
                <a:outerShdw blurRad="50800" dist="38100" dir="2700000" algn="tl" rotWithShape="0">
                  <a:schemeClr val="tx1">
                    <a:lumMod val="50000"/>
                    <a:lumOff val="50000"/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25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</a:t>
            </a:r>
            <a:endParaRPr lang="ko-KR" alt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844" y="1409030"/>
            <a:ext cx="4379912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4531" y="1340768"/>
            <a:ext cx="4492625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내용 개체 틀 1"/>
          <p:cNvSpPr txBox="1">
            <a:spLocks/>
          </p:cNvSpPr>
          <p:nvPr/>
        </p:nvSpPr>
        <p:spPr bwMode="auto">
          <a:xfrm>
            <a:off x="567502" y="4941167"/>
            <a:ext cx="7966898" cy="1465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1800" b="1" baseline="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+mn-cs"/>
              </a:defRPr>
            </a:lvl1pPr>
            <a:lvl2pPr marL="447675" indent="-261938" algn="l" rtl="0" eaLnBrk="1" fontAlgn="base" latinLnBrk="1" hangingPunct="1">
              <a:spcBef>
                <a:spcPct val="20000"/>
              </a:spcBef>
              <a:spcAft>
                <a:spcPct val="0"/>
              </a:spcAft>
              <a:buFontTx/>
              <a:buBlip>
                <a:blip r:embed="rId5"/>
              </a:buBlip>
              <a:defRPr kumimoji="1" sz="1800" b="0" baseline="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2pPr>
            <a:lvl3pPr marL="623888" indent="-263525" algn="l" rtl="0" eaLnBrk="1" fontAlgn="base" latinLnBrk="1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kumimoji="1" sz="1600" baseline="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3pPr>
            <a:lvl4pPr marL="984250" indent="-263525" algn="l" rtl="0" eaLnBrk="1" fontAlgn="base" latinLnBrk="1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kumimoji="1" sz="1600" baseline="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4pPr>
            <a:lvl5pPr marL="1169988" indent="-263525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 baseline="0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altLang="ko-KR" sz="2000" kern="0" dirty="0" smtClean="0"/>
              <a:t>Time-driven self-tuning is not useful for the programs here</a:t>
            </a:r>
          </a:p>
          <a:p>
            <a:pPr lvl="1"/>
            <a:r>
              <a:rPr lang="en-US" altLang="ko-KR" sz="2000" kern="0" dirty="0" smtClean="0"/>
              <a:t>The performance benefit of self-tuning can be limited by the cost of probes</a:t>
            </a:r>
          </a:p>
          <a:p>
            <a:endParaRPr lang="ko-KR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0481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Multi-phase Self-tuning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One Iteration = Multiple Parallel Phases</a:t>
            </a:r>
            <a:endParaRPr lang="en-US" altLang="ko-KR" sz="2000" dirty="0"/>
          </a:p>
          <a:p>
            <a:pPr lvl="1"/>
            <a:r>
              <a:rPr lang="en-US" altLang="ko-KR" dirty="0" smtClean="0"/>
              <a:t>Phase : a specific piece of code</a:t>
            </a:r>
          </a:p>
          <a:p>
            <a:pPr lvl="1"/>
            <a:r>
              <a:rPr lang="en-US" altLang="ko-KR" dirty="0" smtClean="0"/>
              <a:t>Speedup of each phase may be maximized in different # of processors!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sz="2000" dirty="0" smtClean="0"/>
              <a:t>Extension of the problem</a:t>
            </a:r>
            <a:endParaRPr lang="en-US" altLang="ko-KR" sz="2000" dirty="0"/>
          </a:p>
          <a:p>
            <a:pPr lvl="1"/>
            <a:r>
              <a:rPr lang="en-US" altLang="ko-KR" dirty="0" smtClean="0"/>
              <a:t>In an iteration there are N phases</a:t>
            </a:r>
          </a:p>
          <a:p>
            <a:pPr lvl="1"/>
            <a:r>
              <a:rPr lang="en-US" altLang="ko-KR" dirty="0" smtClean="0"/>
              <a:t>Find a processor allocation vector (p1, p2, …, </a:t>
            </a:r>
            <a:r>
              <a:rPr lang="en-US" altLang="ko-KR" dirty="0" err="1" smtClean="0"/>
              <a:t>pN</a:t>
            </a:r>
            <a:r>
              <a:rPr lang="en-US" altLang="ko-KR" dirty="0" smtClean="0"/>
              <a:t>) which maximizes S</a:t>
            </a:r>
          </a:p>
          <a:p>
            <a:pPr lvl="1"/>
            <a:r>
              <a:rPr lang="en-US" altLang="ko-KR" dirty="0" smtClean="0"/>
              <a:t>Actually, basic self-tuning algorithm = Find  (p, p, …, p)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75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Multi-phase Self-tuning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Independent multi-phase self-tuning (IMPST)</a:t>
            </a:r>
            <a:endParaRPr lang="en-US" altLang="ko-KR" sz="2000" dirty="0"/>
          </a:p>
          <a:p>
            <a:pPr lvl="1"/>
            <a:r>
              <a:rPr lang="en-US" altLang="ko-KR" dirty="0" smtClean="0"/>
              <a:t>Merely apply basic self-tuning to each phase independently</a:t>
            </a:r>
          </a:p>
          <a:p>
            <a:pPr lvl="1"/>
            <a:r>
              <a:rPr lang="en-US" altLang="ko-KR" dirty="0" smtClean="0"/>
              <a:t>Just a naïve, simple extension</a:t>
            </a:r>
          </a:p>
          <a:p>
            <a:pPr lvl="1"/>
            <a:r>
              <a:rPr lang="en-US" altLang="ko-KR" dirty="0" smtClean="0"/>
              <a:t>Problem : Performance of each phase ALSO depends on the allocations for other phases.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sz="2000" dirty="0" smtClean="0"/>
              <a:t>Inter-dependent multi-phase self-tuning (DMPST)</a:t>
            </a:r>
            <a:endParaRPr lang="en-US" altLang="ko-KR" sz="2000" dirty="0"/>
          </a:p>
          <a:p>
            <a:pPr lvl="1"/>
            <a:r>
              <a:rPr lang="en-US" altLang="ko-KR" dirty="0" smtClean="0"/>
              <a:t>Randomized search technique</a:t>
            </a:r>
          </a:p>
          <a:p>
            <a:pPr lvl="2"/>
            <a:r>
              <a:rPr lang="en-US" altLang="ko-KR" dirty="0" smtClean="0"/>
              <a:t>Choosing an initial candidate allocation vector</a:t>
            </a:r>
          </a:p>
          <a:p>
            <a:pPr lvl="2"/>
            <a:r>
              <a:rPr lang="en-US" altLang="ko-KR" dirty="0" smtClean="0"/>
              <a:t>Selecting a new candidate vector (random multiplied)</a:t>
            </a:r>
          </a:p>
          <a:p>
            <a:pPr lvl="2"/>
            <a:r>
              <a:rPr lang="en-US" altLang="ko-KR" dirty="0" smtClean="0"/>
              <a:t>Evaluating and accepting new candidate vectors until steady state</a:t>
            </a:r>
          </a:p>
          <a:p>
            <a:pPr lvl="2"/>
            <a:r>
              <a:rPr lang="en-US" altLang="ko-KR" dirty="0" smtClean="0"/>
              <a:t>Terminating the search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31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67502" y="4941167"/>
            <a:ext cx="7966898" cy="1465981"/>
          </a:xfrm>
        </p:spPr>
        <p:txBody>
          <a:bodyPr/>
          <a:lstStyle/>
          <a:p>
            <a:pPr lvl="1"/>
            <a:r>
              <a:rPr lang="en-US" altLang="ko-KR" dirty="0" smtClean="0"/>
              <a:t>Multi-phase techniques are able to achieve performance not realizable by any fixed allocation</a:t>
            </a:r>
          </a:p>
          <a:p>
            <a:pPr lvl="1"/>
            <a:r>
              <a:rPr lang="en-US" altLang="ko-KR" dirty="0" smtClean="0"/>
              <a:t>Inter-dependent self-tuning yields better performance than any other.</a:t>
            </a:r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657350"/>
            <a:ext cx="8101013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3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67502" y="1628801"/>
            <a:ext cx="7966898" cy="4778348"/>
          </a:xfrm>
        </p:spPr>
        <p:txBody>
          <a:bodyPr/>
          <a:lstStyle/>
          <a:p>
            <a:r>
              <a:rPr lang="en-US" altLang="ko-KR" sz="2000" dirty="0" smtClean="0"/>
              <a:t>Maximizing application speedup through runtime, self-selection of an appropriate number of processors on which to run</a:t>
            </a:r>
          </a:p>
          <a:p>
            <a:pPr lvl="1"/>
            <a:r>
              <a:rPr lang="en-US" altLang="ko-KR" dirty="0" smtClean="0"/>
              <a:t>Based on ability to measure program inefficiencies (HW support)</a:t>
            </a:r>
          </a:p>
          <a:p>
            <a:pPr lvl="1"/>
            <a:r>
              <a:rPr lang="en-US" altLang="ko-KR" dirty="0" smtClean="0"/>
              <a:t>Peak speedups are data or time dependent</a:t>
            </a:r>
          </a:p>
          <a:p>
            <a:pPr lvl="1"/>
            <a:endParaRPr lang="en-US" altLang="ko-KR" dirty="0"/>
          </a:p>
          <a:p>
            <a:r>
              <a:rPr lang="en-US" altLang="ko-KR" sz="2000" dirty="0" smtClean="0"/>
              <a:t>Simple search procedures can automatically select appropriate numbers of processors</a:t>
            </a:r>
          </a:p>
          <a:p>
            <a:pPr lvl="1"/>
            <a:r>
              <a:rPr lang="en-US" altLang="ko-KR" sz="2000" dirty="0" smtClean="0"/>
              <a:t>Relieves the user from the burden of determining the precise number of processors to use for each input data set</a:t>
            </a:r>
          </a:p>
          <a:p>
            <a:pPr lvl="1"/>
            <a:r>
              <a:rPr lang="en-US" altLang="ko-KR" sz="2000" dirty="0" smtClean="0"/>
              <a:t>Potential to outperform any static allocation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467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121" y="1600200"/>
            <a:ext cx="4277749" cy="3816424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8350696" cy="4876800"/>
          </a:xfrm>
        </p:spPr>
        <p:txBody>
          <a:bodyPr/>
          <a:lstStyle/>
          <a:p>
            <a:r>
              <a:rPr lang="en-US" altLang="ko-KR" sz="2000" dirty="0" smtClean="0"/>
              <a:t>Ideal vs Reality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Parallelization </a:t>
            </a:r>
            <a:r>
              <a:rPr lang="en-US" altLang="ko-KR" dirty="0"/>
              <a:t>overhead</a:t>
            </a:r>
          </a:p>
          <a:p>
            <a:pPr lvl="1"/>
            <a:r>
              <a:rPr lang="en-US" altLang="ko-KR" dirty="0"/>
              <a:t>System overhead</a:t>
            </a:r>
          </a:p>
          <a:p>
            <a:pPr lvl="1"/>
            <a:r>
              <a:rPr lang="en-US" altLang="ko-KR" dirty="0"/>
              <a:t>Idleness</a:t>
            </a:r>
          </a:p>
          <a:p>
            <a:pPr lvl="1"/>
            <a:r>
              <a:rPr lang="en-US" altLang="ko-KR" dirty="0"/>
              <a:t>Communication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Dynamically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Maximize Speedup </a:t>
            </a:r>
            <a:r>
              <a:rPr lang="en-US" altLang="ko-KR" dirty="0" smtClean="0"/>
              <a:t>(Self-tuning!)</a:t>
            </a:r>
          </a:p>
          <a:p>
            <a:pPr lvl="1"/>
            <a:r>
              <a:rPr lang="en-US" altLang="ko-KR" dirty="0" smtClean="0"/>
              <a:t>Static allocation may not</a:t>
            </a:r>
            <a:br>
              <a:rPr lang="en-US" altLang="ko-KR" dirty="0" smtClean="0"/>
            </a:br>
            <a:r>
              <a:rPr lang="en-US" altLang="ko-KR" dirty="0" smtClean="0"/>
              <a:t>be optimal for entire job</a:t>
            </a:r>
            <a:endParaRPr lang="en-US" altLang="ko-KR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19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8350696" cy="4876800"/>
          </a:xfrm>
        </p:spPr>
        <p:txBody>
          <a:bodyPr/>
          <a:lstStyle/>
          <a:p>
            <a:r>
              <a:rPr lang="en-US" altLang="ko-KR" sz="2000" dirty="0" smtClean="0"/>
              <a:t>Introduction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Experimental Environments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Self-Tuning Algorithms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/>
              <a:t>Basic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Change-driven</a:t>
            </a:r>
          </a:p>
          <a:p>
            <a:pPr lvl="1"/>
            <a:r>
              <a:rPr lang="en-US" altLang="ko-KR" dirty="0" smtClean="0"/>
              <a:t>Time-driven</a:t>
            </a:r>
          </a:p>
          <a:p>
            <a:pPr marL="185737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Multi-Phase Self-Tuning Algorithms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Independent (IMPST)</a:t>
            </a:r>
            <a:endParaRPr lang="en-US" altLang="ko-KR" dirty="0"/>
          </a:p>
          <a:p>
            <a:pPr lvl="1"/>
            <a:r>
              <a:rPr lang="en-US" altLang="ko-KR" dirty="0" smtClean="0"/>
              <a:t>Inter-dependent (DMPST)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Conclusion</a:t>
            </a:r>
            <a:endParaRPr lang="en-US" altLang="ko-KR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0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8350696" cy="4876800"/>
          </a:xfrm>
        </p:spPr>
        <p:txBody>
          <a:bodyPr/>
          <a:lstStyle/>
          <a:p>
            <a:r>
              <a:rPr lang="en-US" altLang="ko-KR" sz="2000" dirty="0" smtClean="0"/>
              <a:t>KSR-2 </a:t>
            </a:r>
            <a:r>
              <a:rPr lang="en-US" altLang="ko-KR" sz="2000" dirty="0"/>
              <a:t>COMA shared </a:t>
            </a:r>
            <a:r>
              <a:rPr lang="en-US" altLang="ko-KR" sz="2000" dirty="0" smtClean="0"/>
              <a:t>memory multiprocessor</a:t>
            </a:r>
            <a:endParaRPr lang="en-US" altLang="ko-KR" sz="2000" dirty="0"/>
          </a:p>
          <a:p>
            <a:pPr lvl="1"/>
            <a:r>
              <a:rPr lang="en-US" altLang="ko-KR" sz="2000" dirty="0" smtClean="0"/>
              <a:t>OS</a:t>
            </a:r>
            <a:r>
              <a:rPr lang="en-US" altLang="ko-KR" sz="2000" dirty="0"/>
              <a:t>: OSF/1 (UNIX variant)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H/W </a:t>
            </a:r>
            <a:r>
              <a:rPr lang="en-US" altLang="ko-KR" sz="2000" dirty="0"/>
              <a:t>monitoring unit available on each node of the </a:t>
            </a:r>
            <a:r>
              <a:rPr lang="en-US" altLang="ko-KR" sz="2000" dirty="0" smtClean="0"/>
              <a:t>KSR-2</a:t>
            </a:r>
          </a:p>
          <a:p>
            <a:pPr lvl="1"/>
            <a:r>
              <a:rPr lang="en-US" altLang="ko-KR" sz="2000" dirty="0" smtClean="0"/>
              <a:t>Performing runtime measurements</a:t>
            </a:r>
          </a:p>
          <a:p>
            <a:pPr lvl="1"/>
            <a:r>
              <a:rPr lang="en-US" altLang="ko-KR" sz="2000" dirty="0" smtClean="0"/>
              <a:t>Event monitor : </a:t>
            </a:r>
            <a:r>
              <a:rPr lang="en-US" altLang="ko-KR" dirty="0" smtClean="0"/>
              <a:t>cache </a:t>
            </a:r>
            <a:r>
              <a:rPr lang="en-US" altLang="ko-KR" dirty="0"/>
              <a:t>misses, processor stall time, etc</a:t>
            </a:r>
            <a:r>
              <a:rPr lang="en-US" altLang="ko-KR" dirty="0" smtClean="0"/>
              <a:t>.</a:t>
            </a:r>
          </a:p>
          <a:p>
            <a:pPr marL="185737" lvl="1" indent="0">
              <a:buNone/>
            </a:pPr>
            <a:endParaRPr lang="en-US" altLang="ko-KR" dirty="0"/>
          </a:p>
          <a:p>
            <a:r>
              <a:rPr lang="en-US" altLang="ko-KR" sz="2000" dirty="0" smtClean="0"/>
              <a:t>Ten </a:t>
            </a:r>
            <a:r>
              <a:rPr lang="en-US" altLang="ko-KR" sz="2000" dirty="0"/>
              <a:t>parallel applications</a:t>
            </a:r>
          </a:p>
          <a:p>
            <a:pPr lvl="1"/>
            <a:r>
              <a:rPr lang="en-US" altLang="ko-KR" sz="2000" dirty="0" smtClean="0"/>
              <a:t>Five Hand-coded parallel </a:t>
            </a:r>
            <a:r>
              <a:rPr lang="en-US" altLang="ko-KR" sz="2000" dirty="0"/>
              <a:t>applications</a:t>
            </a:r>
          </a:p>
          <a:p>
            <a:pPr lvl="1"/>
            <a:r>
              <a:rPr lang="en-US" altLang="ko-KR" sz="2000" dirty="0" smtClean="0"/>
              <a:t>Five Complier-parallelized </a:t>
            </a:r>
            <a:r>
              <a:rPr lang="en-US" altLang="ko-KR" sz="2000" dirty="0"/>
              <a:t>sequential </a:t>
            </a:r>
            <a:r>
              <a:rPr lang="en-US" altLang="ko-KR" sz="2000" dirty="0" smtClean="0"/>
              <a:t>programs</a:t>
            </a:r>
            <a:endParaRPr lang="en-US" altLang="ko-KR" sz="2000" dirty="0"/>
          </a:p>
          <a:p>
            <a:pPr lvl="1"/>
            <a:r>
              <a:rPr lang="en-US" altLang="ko-KR" sz="2000" dirty="0" smtClean="0"/>
              <a:t>Only </a:t>
            </a:r>
            <a:r>
              <a:rPr lang="en-US" altLang="ko-KR" sz="2000" dirty="0"/>
              <a:t>consider </a:t>
            </a:r>
            <a:r>
              <a:rPr lang="en-US" altLang="ko-KR" sz="2000" dirty="0">
                <a:solidFill>
                  <a:srgbClr val="FF0000"/>
                </a:solidFill>
              </a:rPr>
              <a:t>iterative </a:t>
            </a:r>
            <a:r>
              <a:rPr lang="en-US" altLang="ko-KR" sz="2000" dirty="0"/>
              <a:t>parallel </a:t>
            </a:r>
            <a:r>
              <a:rPr lang="en-US" altLang="ko-KR" sz="2000" dirty="0" smtClean="0"/>
              <a:t>applications</a:t>
            </a:r>
            <a:endParaRPr lang="en-US" altLang="ko-KR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Environments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637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8350696" cy="4876800"/>
          </a:xfrm>
        </p:spPr>
        <p:txBody>
          <a:bodyPr/>
          <a:lstStyle/>
          <a:p>
            <a:r>
              <a:rPr lang="en-US" altLang="ko-KR" sz="2000" dirty="0" smtClean="0"/>
              <a:t>Chosen runtime metric : </a:t>
            </a:r>
            <a:r>
              <a:rPr lang="en-US" altLang="ko-KR" sz="2000" dirty="0" smtClean="0">
                <a:solidFill>
                  <a:srgbClr val="FF0000"/>
                </a:solidFill>
              </a:rPr>
              <a:t>Efficiency</a:t>
            </a:r>
            <a:endParaRPr lang="en-US" altLang="ko-KR" sz="2000" dirty="0">
              <a:solidFill>
                <a:srgbClr val="FF0000"/>
              </a:solidFill>
            </a:endParaRP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Three critical HW counters (system overhead, processor stall time)</a:t>
            </a:r>
          </a:p>
          <a:p>
            <a:pPr lvl="1"/>
            <a:r>
              <a:rPr lang="en-US" altLang="ko-KR" sz="2000" dirty="0" smtClean="0"/>
              <a:t>Elapsed wall-clock time</a:t>
            </a:r>
          </a:p>
          <a:p>
            <a:pPr lvl="1"/>
            <a:r>
              <a:rPr lang="en-US" altLang="ko-KR" sz="2000" dirty="0" smtClean="0"/>
              <a:t>Elapsed user-mode execution time</a:t>
            </a:r>
          </a:p>
          <a:p>
            <a:pPr lvl="1"/>
            <a:r>
              <a:rPr lang="en-US" altLang="ko-KR" sz="2000" dirty="0" smtClean="0"/>
              <a:t>Accumulated processor stall time</a:t>
            </a:r>
          </a:p>
          <a:p>
            <a:pPr lvl="1"/>
            <a:r>
              <a:rPr lang="en-US" altLang="ko-KR" sz="2000" dirty="0" smtClean="0"/>
              <a:t>Reading these three register at the beginning and end of each </a:t>
            </a:r>
            <a:r>
              <a:rPr lang="en-US" altLang="ko-KR" sz="2000" dirty="0" err="1" smtClean="0"/>
              <a:t>iter</a:t>
            </a:r>
            <a:r>
              <a:rPr lang="en-US" altLang="ko-KR" sz="2000" dirty="0" smtClean="0"/>
              <a:t>.</a:t>
            </a:r>
          </a:p>
          <a:p>
            <a:pPr marL="185737" lvl="1" indent="0">
              <a:buNone/>
            </a:pPr>
            <a:endParaRPr lang="en-US" altLang="ko-KR" dirty="0"/>
          </a:p>
          <a:p>
            <a:r>
              <a:rPr lang="en-US" altLang="ko-KR" sz="2000" dirty="0" smtClean="0"/>
              <a:t>Measuring idleness</a:t>
            </a:r>
            <a:endParaRPr lang="en-US" altLang="ko-KR" sz="2000" dirty="0"/>
          </a:p>
          <a:p>
            <a:pPr lvl="1"/>
            <a:r>
              <a:rPr lang="en-US" altLang="ko-KR" sz="2000" dirty="0" smtClean="0"/>
              <a:t>Instrument all thread synchronization code to track elapsed idle time</a:t>
            </a:r>
          </a:p>
          <a:p>
            <a:pPr lvl="1"/>
            <a:r>
              <a:rPr lang="en-US" altLang="ko-KR" sz="2000" dirty="0" smtClean="0"/>
              <a:t>Assume all application synchronization are invoked by calls to certain libraries.</a:t>
            </a:r>
            <a:endParaRPr lang="en-US" altLang="ko-KR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Runtime Measurement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64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8350696" cy="4876800"/>
          </a:xfrm>
        </p:spPr>
        <p:txBody>
          <a:bodyPr/>
          <a:lstStyle/>
          <a:p>
            <a:r>
              <a:rPr lang="en-US" altLang="ko-KR" sz="2000" dirty="0" smtClean="0"/>
              <a:t>Efficiency = 1 - Loss</a:t>
            </a:r>
            <a:endParaRPr lang="en-US" altLang="ko-KR" sz="2000" dirty="0">
              <a:solidFill>
                <a:srgbClr val="FF0000"/>
              </a:solidFill>
            </a:endParaRP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Speedup =  (# of processors) x efficiency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Runtime Measurement</a:t>
            </a:r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4690" y="2924944"/>
            <a:ext cx="6120264" cy="100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004048" y="1556792"/>
            <a:ext cx="29354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trike="sngStrike" dirty="0"/>
              <a:t>Parallelization overhead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System overhead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Idleness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Processor Stall</a:t>
            </a:r>
            <a:endParaRPr lang="ko-KR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6572" y="5253785"/>
            <a:ext cx="2861412" cy="547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직선 화살표 연결선 7"/>
          <p:cNvCxnSpPr/>
          <p:nvPr/>
        </p:nvCxnSpPr>
        <p:spPr bwMode="auto">
          <a:xfrm flipH="1">
            <a:off x="4067944" y="1988840"/>
            <a:ext cx="1080120" cy="936104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>
            <a:off x="5148064" y="2276872"/>
            <a:ext cx="360040" cy="800656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>
            <a:off x="5148064" y="2564904"/>
            <a:ext cx="1080120" cy="512624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812360" y="1628800"/>
            <a:ext cx="11288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Typically Small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5319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8350696" cy="4876800"/>
          </a:xfrm>
        </p:spPr>
        <p:txBody>
          <a:bodyPr/>
          <a:lstStyle/>
          <a:p>
            <a:r>
              <a:rPr lang="en-US" altLang="ko-KR" sz="2000" dirty="0" smtClean="0"/>
              <a:t>MGB</a:t>
            </a:r>
            <a:endParaRPr lang="en-US" altLang="ko-KR" sz="2000" dirty="0">
              <a:solidFill>
                <a:srgbClr val="FF0000"/>
              </a:solidFill>
            </a:endParaRPr>
          </a:p>
          <a:p>
            <a:pPr lvl="1"/>
            <a:r>
              <a:rPr lang="en-US" altLang="ko-KR" sz="2000" dirty="0" smtClean="0"/>
              <a:t>Searches for the maximum</a:t>
            </a:r>
          </a:p>
          <a:p>
            <a:pPr lvl="1"/>
            <a:r>
              <a:rPr lang="en-US" altLang="ko-KR" sz="2000" dirty="0" smtClean="0"/>
              <a:t>Iteration 1 : Search domain</a:t>
            </a:r>
            <a:br>
              <a:rPr lang="en-US" altLang="ko-KR" sz="2000" dirty="0" smtClean="0"/>
            </a:br>
            <a:r>
              <a:rPr lang="en-US" altLang="ko-KR" sz="2000" dirty="0" smtClean="0"/>
              <a:t>    [1, P] =&gt; (reduced) [S(P), P]</a:t>
            </a:r>
          </a:p>
          <a:p>
            <a:pPr lvl="1"/>
            <a:r>
              <a:rPr lang="en-US" altLang="ko-KR" sz="2000" dirty="0" smtClean="0"/>
              <a:t>Keep this iterative while narrowing</a:t>
            </a:r>
            <a:br>
              <a:rPr lang="en-US" altLang="ko-KR" sz="2000" dirty="0" smtClean="0"/>
            </a:br>
            <a:r>
              <a:rPr lang="en-US" altLang="ko-KR" sz="2000" dirty="0" smtClean="0"/>
              <a:t>the interval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Extension to non-unimodal S functions</a:t>
            </a:r>
          </a:p>
          <a:p>
            <a:pPr lvl="1"/>
            <a:r>
              <a:rPr lang="en-US" altLang="ko-KR" sz="2000" dirty="0" smtClean="0"/>
              <a:t>Heuristic : a Greedy Algorithm</a:t>
            </a:r>
          </a:p>
          <a:p>
            <a:pPr lvl="1"/>
            <a:r>
              <a:rPr lang="en-US" altLang="ko-KR" sz="2000" dirty="0" smtClean="0"/>
              <a:t>Simply continue the search in the </a:t>
            </a:r>
            <a:r>
              <a:rPr lang="en-US" altLang="ko-KR" sz="2000" dirty="0" err="1" smtClean="0"/>
              <a:t>larg</a:t>
            </a:r>
            <a:r>
              <a:rPr lang="en-US" altLang="ko-KR" sz="2000" dirty="0" smtClean="0"/>
              <a:t>-</a:t>
            </a:r>
            <a:br>
              <a:rPr lang="en-US" altLang="ko-KR" sz="2000" dirty="0" smtClean="0"/>
            </a:br>
            <a:r>
              <a:rPr lang="en-US" altLang="ko-KR" sz="2000" dirty="0" err="1" smtClean="0"/>
              <a:t>est</a:t>
            </a:r>
            <a:r>
              <a:rPr lang="en-US" altLang="ko-KR" sz="2000" dirty="0" smtClean="0"/>
              <a:t> subinterval where the largest S has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 smtClean="0"/>
              <a:t>found so far.</a:t>
            </a:r>
          </a:p>
          <a:p>
            <a:pPr lvl="1"/>
            <a:r>
              <a:rPr lang="en-US" altLang="ko-KR" sz="2000" dirty="0" smtClean="0"/>
              <a:t>May not correct yet quite practical.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Self-Tuning Algorithms</a:t>
            </a: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700808"/>
            <a:ext cx="2937698" cy="2620888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 bwMode="auto">
          <a:xfrm>
            <a:off x="7740352" y="3284984"/>
            <a:ext cx="0" cy="648072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 flipH="1">
            <a:off x="6688921" y="3284984"/>
            <a:ext cx="1051432" cy="0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>
            <a:off x="6668905" y="3284984"/>
            <a:ext cx="0" cy="648072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579891" y="394358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90449" y="365269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S(P)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66194" y="187730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Step 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4088" y="177281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</a:t>
            </a:r>
            <a:endParaRPr lang="ko-KR" altLang="en-US" dirty="0"/>
          </a:p>
        </p:txBody>
      </p:sp>
      <p:pic>
        <p:nvPicPr>
          <p:cNvPr id="1026" name="Picture 2" descr="https://upload.wikimedia.org/wikipedia/commons/thumb/b/bc/Bimodal_geological.PNG/220px-Bimodal_geologic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270" y="4735193"/>
            <a:ext cx="20955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6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Advanced Self-Tuning Algorithms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Change-driven self-tuning Algorithm</a:t>
            </a:r>
          </a:p>
          <a:p>
            <a:pPr lvl="1"/>
            <a:r>
              <a:rPr lang="en-US" altLang="ko-KR" dirty="0"/>
              <a:t>Continuously monitors job efficiency and re-initiates the search procedure whenever it notices a </a:t>
            </a:r>
            <a:r>
              <a:rPr lang="en-US" altLang="ko-KR" dirty="0">
                <a:solidFill>
                  <a:srgbClr val="FF0000"/>
                </a:solidFill>
              </a:rPr>
              <a:t>significant change in efficiency</a:t>
            </a:r>
          </a:p>
          <a:p>
            <a:endParaRPr lang="en-US" altLang="ko-KR" dirty="0" smtClean="0"/>
          </a:p>
          <a:p>
            <a:r>
              <a:rPr lang="en-US" altLang="ko-KR" sz="2000" dirty="0" smtClean="0"/>
              <a:t>Time-driven </a:t>
            </a:r>
            <a:r>
              <a:rPr lang="en-US" altLang="ko-KR" sz="2000" dirty="0"/>
              <a:t>self-tuning Algorithm</a:t>
            </a:r>
          </a:p>
          <a:p>
            <a:pPr lvl="1"/>
            <a:r>
              <a:rPr lang="en-US" altLang="ko-KR" dirty="0"/>
              <a:t>Includes change-driven self-tuning</a:t>
            </a:r>
          </a:p>
          <a:p>
            <a:pPr lvl="1"/>
            <a:r>
              <a:rPr lang="en-US" altLang="ko-KR" dirty="0"/>
              <a:t>Will also </a:t>
            </a:r>
            <a:r>
              <a:rPr lang="en-US" altLang="ko-KR" dirty="0">
                <a:solidFill>
                  <a:srgbClr val="FF0000"/>
                </a:solidFill>
              </a:rPr>
              <a:t>rerun the search procedure periodically</a:t>
            </a:r>
            <a:r>
              <a:rPr lang="en-US" altLang="ko-KR" dirty="0"/>
              <a:t> regardless of change in job efficiency</a:t>
            </a:r>
          </a:p>
          <a:p>
            <a:pPr lvl="1"/>
            <a:r>
              <a:rPr lang="en-US" altLang="ko-KR" dirty="0"/>
              <a:t>Considering the possibility that job efficiency changes in the middle of a change-driven self-tuning search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89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67502" y="4941167"/>
            <a:ext cx="7966898" cy="1465981"/>
          </a:xfrm>
        </p:spPr>
        <p:txBody>
          <a:bodyPr/>
          <a:lstStyle/>
          <a:p>
            <a:pPr lvl="1"/>
            <a:r>
              <a:rPr lang="en-US" altLang="ko-KR" sz="2000" dirty="0"/>
              <a:t>Self-tuning imposes very little </a:t>
            </a:r>
            <a:r>
              <a:rPr lang="en-US" altLang="ko-KR" sz="2000" dirty="0" smtClean="0"/>
              <a:t>overhead</a:t>
            </a:r>
          </a:p>
          <a:p>
            <a:pPr lvl="1"/>
            <a:r>
              <a:rPr lang="en-US" altLang="ko-KR" sz="2000" dirty="0" smtClean="0"/>
              <a:t>Basic </a:t>
            </a:r>
            <a:r>
              <a:rPr lang="en-US" altLang="ko-KR" sz="2000" dirty="0"/>
              <a:t>self-tuning can significantly improve performance over no-tuning</a:t>
            </a:r>
          </a:p>
          <a:p>
            <a:endParaRPr lang="ko-KR" alt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506" y="1420986"/>
            <a:ext cx="455612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" y="1447973"/>
            <a:ext cx="44196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8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mo_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toslab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oslab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oslab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oslab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oslab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oslab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oslab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final_presentation_여지환</Template>
  <TotalTime>10860</TotalTime>
  <Words>574</Words>
  <Application>Microsoft Office PowerPoint</Application>
  <PresentationFormat>화면 슬라이드 쇼(4:3)</PresentationFormat>
  <Paragraphs>145</Paragraphs>
  <Slides>14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굴림</vt:lpstr>
      <vt:lpstr>굴림체</vt:lpstr>
      <vt:lpstr>맑은 고딕</vt:lpstr>
      <vt:lpstr>Arial</vt:lpstr>
      <vt:lpstr>Tahoma</vt:lpstr>
      <vt:lpstr>Times New Roman</vt:lpstr>
      <vt:lpstr>Wingdings</vt:lpstr>
      <vt:lpstr>VMLab</vt:lpstr>
      <vt:lpstr>PowerPoint 프레젠테이션</vt:lpstr>
      <vt:lpstr>Introduction</vt:lpstr>
      <vt:lpstr>Overview</vt:lpstr>
      <vt:lpstr>Experimental Environments</vt:lpstr>
      <vt:lpstr>Runtime Measurement</vt:lpstr>
      <vt:lpstr>Runtime Measurement</vt:lpstr>
      <vt:lpstr>Self-Tuning Algorithms</vt:lpstr>
      <vt:lpstr>Advanced Self-Tuning Algorithms</vt:lpstr>
      <vt:lpstr>Performance</vt:lpstr>
      <vt:lpstr>Performance</vt:lpstr>
      <vt:lpstr>Multi-phase Self-tuning</vt:lpstr>
      <vt:lpstr>Multi-phase Self-tuning</vt:lpstr>
      <vt:lpstr>Performance</vt:lpstr>
      <vt:lpstr>Conclusion</vt:lpstr>
    </vt:vector>
  </TitlesOfParts>
  <Company>R&amp;D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Enyo-Framework 최적화 Status</dc:title>
  <dc:creator>Microsoft Corporation</dc:creator>
  <cp:lastModifiedBy>mskim</cp:lastModifiedBy>
  <cp:revision>663</cp:revision>
  <dcterms:created xsi:type="dcterms:W3CDTF">2006-10-05T04:04:58Z</dcterms:created>
  <dcterms:modified xsi:type="dcterms:W3CDTF">2015-12-17T05:14:24Z</dcterms:modified>
</cp:coreProperties>
</file>